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7" r:id="rId12"/>
    <p:sldId id="266" r:id="rId13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B942-2F59-4F70-902E-32CD6F89B0C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C607-3504-4B8C-990F-302930ABB3F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8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B942-2F59-4F70-902E-32CD6F89B0C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C607-3504-4B8C-990F-302930ABB3F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78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B942-2F59-4F70-902E-32CD6F89B0C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C607-3504-4B8C-990F-302930ABB3F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20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B942-2F59-4F70-902E-32CD6F89B0C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C607-3504-4B8C-990F-302930ABB3F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47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B942-2F59-4F70-902E-32CD6F89B0C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C607-3504-4B8C-990F-302930ABB3F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97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B942-2F59-4F70-902E-32CD6F89B0C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C607-3504-4B8C-990F-302930ABB3F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08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B942-2F59-4F70-902E-32CD6F89B0C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C607-3504-4B8C-990F-302930ABB3F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90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B942-2F59-4F70-902E-32CD6F89B0C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C607-3504-4B8C-990F-302930ABB3F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69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B942-2F59-4F70-902E-32CD6F89B0C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C607-3504-4B8C-990F-302930ABB3F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34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B942-2F59-4F70-902E-32CD6F89B0C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C607-3504-4B8C-990F-302930ABB3F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607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B942-2F59-4F70-902E-32CD6F89B0C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C607-3504-4B8C-990F-302930ABB3F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1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0B942-2F59-4F70-902E-32CD6F89B0C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1C607-3504-4B8C-990F-302930ABB3F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7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/>
              <a:t>Ministry for Public Consultation and Civil Dialogue (MPCCD) Achievements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000" dirty="0"/>
          </a:p>
          <a:p>
            <a:r>
              <a:rPr lang="en-US" sz="2800" i="1" dirty="0"/>
              <a:t>What did we do in the last  11 months to increase public participation and civil dialogue in Romania?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3612725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/>
              <a:t>IV. Support nongovernmental organizations to enhance their skills for building a sustainable partnership with the State</a:t>
            </a:r>
            <a:br>
              <a:rPr lang="en-US" sz="2800" b="1" dirty="0"/>
            </a:b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i="1" dirty="0"/>
              <a:t>Study on “Public sources NGOs funding”</a:t>
            </a:r>
          </a:p>
          <a:p>
            <a:pPr>
              <a:buFontTx/>
              <a:buChar char="-"/>
            </a:pPr>
            <a:r>
              <a:rPr lang="en-US" sz="2400" dirty="0"/>
              <a:t>first in-depth analysis on increasing the impact of NGOs funded from public money and simplified administrative proceedings</a:t>
            </a:r>
          </a:p>
          <a:p>
            <a:pPr>
              <a:buFontTx/>
              <a:buChar char="-"/>
            </a:pPr>
            <a:endParaRPr lang="en-US" sz="2400" dirty="0"/>
          </a:p>
          <a:p>
            <a:r>
              <a:rPr lang="en-US" sz="2400" i="1" dirty="0"/>
              <a:t>Study on “NGOs representation in central administration public structures”</a:t>
            </a:r>
          </a:p>
          <a:p>
            <a:pPr>
              <a:buFontTx/>
              <a:buChar char="-"/>
            </a:pPr>
            <a:r>
              <a:rPr lang="en-US" sz="2400" dirty="0"/>
              <a:t>first time evaluation done by a public institution on 10 public structures which include NGOs in their decisional bodies</a:t>
            </a:r>
          </a:p>
          <a:p>
            <a:r>
              <a:rPr lang="en-US" sz="2400" i="1" dirty="0"/>
              <a:t>Identify public policies measures intended to rehabilitate the abandoned  industrial heritage in big cities</a:t>
            </a:r>
          </a:p>
          <a:p>
            <a:pPr marL="0" indent="0">
              <a:buNone/>
            </a:pPr>
            <a:r>
              <a:rPr lang="en-US" sz="2400" i="1" dirty="0"/>
              <a:t>- </a:t>
            </a:r>
            <a:r>
              <a:rPr lang="en-US" sz="2400" dirty="0"/>
              <a:t>90</a:t>
            </a:r>
            <a:r>
              <a:rPr lang="en-US" sz="2400" i="1" dirty="0"/>
              <a:t> </a:t>
            </a:r>
            <a:r>
              <a:rPr lang="en-US" sz="2400" dirty="0"/>
              <a:t>experts (public authorities representatives, architects, NGOs) took part in integrated public policies consultations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12489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/>
              <a:t>V. Organize  innovative active citizenship campaigns</a:t>
            </a:r>
            <a:br>
              <a:rPr lang="en-GB" sz="2800" b="1" dirty="0"/>
            </a:b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/>
              <a:t>Photo exhibitions organized at Government and Ministries headquarters with pictures taken by photographs who were wounded last year in the “Collective” music club  blaze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i="1" dirty="0"/>
              <a:t>Participation in NGO Fest- The Festival of Non-Governmental Organizations</a:t>
            </a:r>
          </a:p>
          <a:p>
            <a:pPr marL="0" indent="0">
              <a:buNone/>
            </a:pPr>
            <a:r>
              <a:rPr lang="en-US" sz="2400" i="1" dirty="0"/>
              <a:t> - </a:t>
            </a:r>
            <a:r>
              <a:rPr lang="en-US" sz="2400" dirty="0"/>
              <a:t>set up 10 “Public institutions serving citizens” booths where public servants explained to citizens which type of services they are providing</a:t>
            </a:r>
          </a:p>
          <a:p>
            <a:r>
              <a:rPr lang="en-US" sz="2400" i="1" dirty="0"/>
              <a:t>Celebrating the International Epilepsy Day</a:t>
            </a:r>
          </a:p>
          <a:p>
            <a:pPr marL="0" indent="0">
              <a:buNone/>
            </a:pPr>
            <a:r>
              <a:rPr lang="en-US" sz="2400" dirty="0"/>
              <a:t>- building of the Government turned purple.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1948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b="1" dirty="0"/>
              <a:t>Thank you!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399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sz="2800" b="1" dirty="0"/>
              <a:t>Ministry for Public Consultation and Civil Dialogue’s</a:t>
            </a:r>
            <a:r>
              <a:rPr lang="en-US" b="1" dirty="0"/>
              <a:t> </a:t>
            </a:r>
            <a:r>
              <a:rPr lang="en-US" sz="2800" b="1" dirty="0"/>
              <a:t>mission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048000" y="2664578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i="1" dirty="0"/>
              <a:t>To create a coherent framework for public participation in the decision making process and enhance the level of transparency and access to public information in the Romanian administration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275923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/>
              <a:t>Ministry for Public Consultation and Civil Dialogue’s Priorities: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i="1" dirty="0"/>
          </a:p>
          <a:p>
            <a:pPr marL="0" indent="0">
              <a:buNone/>
            </a:pPr>
            <a:r>
              <a:rPr lang="en-US" sz="2400" i="1" dirty="0"/>
              <a:t>I. Increase transparency of public administration</a:t>
            </a:r>
          </a:p>
          <a:p>
            <a:pPr marL="0" indent="0">
              <a:buNone/>
            </a:pPr>
            <a:r>
              <a:rPr lang="en-US" sz="2400" i="1" dirty="0"/>
              <a:t>II. Open and effective dialogue with civil society</a:t>
            </a:r>
          </a:p>
          <a:p>
            <a:pPr marL="0" indent="0">
              <a:buNone/>
            </a:pPr>
            <a:r>
              <a:rPr lang="en-US" sz="2400" i="1" dirty="0"/>
              <a:t>III. Enhance institutional capacity of ministries and government  agencies to practice transparency</a:t>
            </a:r>
          </a:p>
          <a:p>
            <a:pPr marL="0" indent="0">
              <a:buNone/>
            </a:pPr>
            <a:r>
              <a:rPr lang="en-US" sz="2400" i="1" dirty="0"/>
              <a:t>IV. Support nongovernmental organizations to enhance their skills for building a sustainable partnership with the State</a:t>
            </a:r>
          </a:p>
          <a:p>
            <a:pPr marL="0" indent="0">
              <a:buNone/>
            </a:pPr>
            <a:r>
              <a:rPr lang="en-US" sz="2400" i="1" dirty="0"/>
              <a:t>V. Organize  innovative active citizenship campaigns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2863456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100" b="1" dirty="0"/>
              <a:t>I. Increase transparency of public administration </a:t>
            </a:r>
            <a:r>
              <a:rPr lang="en-US" sz="2800" b="1" dirty="0"/>
              <a:t>(1)</a:t>
            </a:r>
            <a:br>
              <a:rPr lang="en-US" sz="2800" i="1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Access to information concerning weekly Cabinet meetings:</a:t>
            </a:r>
          </a:p>
          <a:p>
            <a:pPr>
              <a:buFontTx/>
              <a:buChar char="-"/>
            </a:pPr>
            <a:r>
              <a:rPr lang="en-US" dirty="0"/>
              <a:t>agenda </a:t>
            </a:r>
            <a:r>
              <a:rPr lang="en-US"/>
              <a:t>of Cabinet’s </a:t>
            </a:r>
            <a:r>
              <a:rPr lang="en-US" dirty="0"/>
              <a:t>meetings (published 24 hours in advance)</a:t>
            </a:r>
          </a:p>
          <a:p>
            <a:pPr>
              <a:buFontTx/>
              <a:buChar char="-"/>
            </a:pPr>
            <a:r>
              <a:rPr lang="en-US" dirty="0"/>
              <a:t> summary of discussions and main decisions taken</a:t>
            </a:r>
          </a:p>
          <a:p>
            <a:pPr>
              <a:buFontTx/>
              <a:buChar char="-"/>
            </a:pPr>
            <a:r>
              <a:rPr lang="en-US" dirty="0"/>
              <a:t>approved Memorandums</a:t>
            </a:r>
          </a:p>
          <a:p>
            <a:r>
              <a:rPr lang="en-US" i="1" dirty="0"/>
              <a:t>Change enforcement rules</a:t>
            </a:r>
            <a:r>
              <a:rPr lang="en-GB" i="1" dirty="0"/>
              <a:t> of  the law on free access to public interest information (</a:t>
            </a:r>
            <a:r>
              <a:rPr lang="en-US" i="1" dirty="0"/>
              <a:t>law no.544/2001 ):</a:t>
            </a:r>
          </a:p>
          <a:p>
            <a:pPr>
              <a:buFontTx/>
              <a:buChar char="-"/>
            </a:pPr>
            <a:r>
              <a:rPr lang="en-US" dirty="0"/>
              <a:t>public administration provides public interest information free of charge</a:t>
            </a:r>
          </a:p>
          <a:p>
            <a:pPr>
              <a:buFontTx/>
              <a:buChar char="-"/>
            </a:pPr>
            <a:r>
              <a:rPr lang="en-US" dirty="0"/>
              <a:t>simplified bureaucracy and standardization of communication procedures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303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800" b="1" dirty="0"/>
              <a:t>I. Increase transparency of public administration (2)</a:t>
            </a:r>
            <a:br>
              <a:rPr lang="en-US" i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Memorandum on increasing transparency and standardizing public interest information</a:t>
            </a:r>
          </a:p>
          <a:p>
            <a:pPr>
              <a:buFontTx/>
              <a:buChar char="-"/>
            </a:pPr>
            <a:r>
              <a:rPr lang="en-US" dirty="0"/>
              <a:t>public institutions ‘ websites, contents and quality are consistent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A Unique Transparency Interests Register at Government level</a:t>
            </a:r>
          </a:p>
          <a:p>
            <a:pPr marL="0" indent="0">
              <a:buNone/>
            </a:pPr>
            <a:r>
              <a:rPr lang="en-US" i="1" dirty="0"/>
              <a:t>- </a:t>
            </a:r>
            <a:r>
              <a:rPr lang="en-US" dirty="0"/>
              <a:t>provides information on interaction between  high government officials and specialized groups (companies and NGOs) to adopt/modify public policies </a:t>
            </a:r>
          </a:p>
          <a:p>
            <a:pPr marL="0" indent="0">
              <a:buNone/>
            </a:pPr>
            <a:r>
              <a:rPr lang="en-US" dirty="0"/>
              <a:t>-30 specialized groups and 80 high government officials out of 170 registered during the first week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491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800" b="1" dirty="0"/>
              <a:t>I. Increase</a:t>
            </a:r>
            <a:r>
              <a:rPr lang="en-US" b="1" dirty="0"/>
              <a:t> </a:t>
            </a:r>
            <a:r>
              <a:rPr lang="en-US" sz="2800" b="1" dirty="0"/>
              <a:t>transparency of public administration (3)</a:t>
            </a:r>
            <a:br>
              <a:rPr lang="en-US" sz="2800" i="1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“Your right to know” MPCCD campaign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first time when a public institution from central administration speaks to citizens about their right to know and active citizenship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>
              <a:buFontTx/>
              <a:buChar char="-"/>
            </a:pPr>
            <a:r>
              <a:rPr lang="en-US" dirty="0"/>
              <a:t>cooperate with Ministries to publish public interest data</a:t>
            </a:r>
          </a:p>
          <a:p>
            <a:pPr marL="0" indent="0">
              <a:buNone/>
            </a:pPr>
            <a:r>
              <a:rPr lang="en-US" dirty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3860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/>
              <a:t>II. Open and effective dialogue with civil society (1)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i="1" dirty="0"/>
              <a:t>E-Consultation: a weekly bulletin which includes all projects that are under public consultation</a:t>
            </a:r>
          </a:p>
          <a:p>
            <a:pPr marL="0" indent="0">
              <a:buNone/>
            </a:pPr>
            <a:r>
              <a:rPr lang="en-US" sz="2400" dirty="0"/>
              <a:t>- December 2015: less than 40% of Government projects were on public consultation</a:t>
            </a:r>
          </a:p>
          <a:p>
            <a:pPr marL="0" indent="0">
              <a:buNone/>
            </a:pPr>
            <a:r>
              <a:rPr lang="en-US" sz="2400" dirty="0"/>
              <a:t>- September 2016: 98% of Government projects were on public consultation</a:t>
            </a:r>
          </a:p>
          <a:p>
            <a:endParaRPr lang="en-US" sz="2400" i="1" dirty="0"/>
          </a:p>
          <a:p>
            <a:r>
              <a:rPr lang="en-US" sz="2400" i="1" dirty="0"/>
              <a:t>E-Debate:  a calendar of all public debates organized by central authorities</a:t>
            </a:r>
          </a:p>
          <a:p>
            <a:pPr marL="0" indent="0">
              <a:buNone/>
            </a:pPr>
            <a:r>
              <a:rPr lang="en-US" sz="2400" dirty="0"/>
              <a:t>- citizens are able to provide their opinions on Government's projects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i="1" dirty="0"/>
              <a:t>EU-Consultation:  a warning bulletin to inform and educate Romanian citizens on EU Commission legislative decisions and their dead-lines</a:t>
            </a:r>
          </a:p>
          <a:p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1922628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0883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/>
              <a:t>II. Open and effective dialogue with civil society (2)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2400" i="1" dirty="0"/>
              <a:t>28 Live broad cast public debates</a:t>
            </a:r>
            <a:r>
              <a:rPr lang="en-US" sz="2400" dirty="0"/>
              <a:t>: </a:t>
            </a:r>
          </a:p>
          <a:p>
            <a:pPr>
              <a:buFontTx/>
              <a:buChar char="-"/>
            </a:pPr>
            <a:r>
              <a:rPr lang="en-US" sz="2400" dirty="0"/>
              <a:t>17 organized in Bucharest and 11 around the country</a:t>
            </a:r>
          </a:p>
          <a:p>
            <a:pPr>
              <a:buFontTx/>
              <a:buChar char="-"/>
            </a:pPr>
            <a:r>
              <a:rPr lang="en-US" sz="2400" dirty="0"/>
              <a:t>face to face dialogue between Ministers and citizens</a:t>
            </a:r>
          </a:p>
          <a:p>
            <a:pPr>
              <a:buFontTx/>
              <a:buChar char="-"/>
            </a:pPr>
            <a:r>
              <a:rPr lang="en-US" sz="2400" dirty="0"/>
              <a:t>at present MPCCD model implemented  in each Ministry</a:t>
            </a:r>
          </a:p>
          <a:p>
            <a:r>
              <a:rPr lang="en-US" sz="2400" i="1" dirty="0"/>
              <a:t>“Talking to your Minister!”</a:t>
            </a:r>
          </a:p>
          <a:p>
            <a:pPr>
              <a:buFontTx/>
              <a:buChar char="-"/>
            </a:pPr>
            <a:r>
              <a:rPr lang="en-US" sz="2400" dirty="0"/>
              <a:t>for the first time in 26 years when 11 ministers communicated on line with citizens, answering in real time citizens’ questions</a:t>
            </a:r>
          </a:p>
          <a:p>
            <a:r>
              <a:rPr lang="en-US" sz="2400" i="1" dirty="0"/>
              <a:t>Draft law for the organization and functioning of The Economic and Social Council</a:t>
            </a:r>
          </a:p>
          <a:p>
            <a:r>
              <a:rPr lang="en-US" sz="2400" i="1" dirty="0"/>
              <a:t>1500 citizens petitions received</a:t>
            </a:r>
          </a:p>
        </p:txBody>
      </p:sp>
    </p:spTree>
    <p:extLst>
      <p:ext uri="{BB962C8B-B14F-4D97-AF65-F5344CB8AC3E}">
        <p14:creationId xmlns:p14="http://schemas.microsoft.com/office/powerpoint/2010/main" val="4017796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100" b="1" dirty="0"/>
              <a:t>III. Enhance institutional capacity of ministries and governmental  agencies to practice transparency</a:t>
            </a:r>
            <a:br>
              <a:rPr lang="en-US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/>
              <a:t>The Experts Forum</a:t>
            </a:r>
          </a:p>
          <a:p>
            <a:pPr>
              <a:buFontTx/>
              <a:buChar char="-"/>
            </a:pPr>
            <a:r>
              <a:rPr lang="en-US" sz="2400" dirty="0"/>
              <a:t>reunion of 180 representatives of central administration with responsibilities in implementing transparency legislation to discuss and exchange experience </a:t>
            </a:r>
          </a:p>
          <a:p>
            <a:r>
              <a:rPr lang="en-US" sz="2400" i="1" dirty="0"/>
              <a:t>Study on Jurisprudence concerning exceptions of free access to public interest information</a:t>
            </a:r>
            <a:r>
              <a:rPr lang="en-US" sz="2400" dirty="0"/>
              <a:t>:</a:t>
            </a:r>
          </a:p>
          <a:p>
            <a:pPr>
              <a:buFontTx/>
              <a:buChar char="-"/>
            </a:pPr>
            <a:r>
              <a:rPr lang="en-US" sz="2400" dirty="0"/>
              <a:t>data base including 600 Court final decisions from 2014 and 2015  on litigations concerning the implementation of free access to public interest information</a:t>
            </a:r>
          </a:p>
          <a:p>
            <a:r>
              <a:rPr lang="en-US" sz="2400" i="1" dirty="0"/>
              <a:t>Central Administration Handbook for Transparent and Effective Public Consultation</a:t>
            </a:r>
          </a:p>
          <a:p>
            <a:pPr marL="0" indent="0">
              <a:buNone/>
            </a:pPr>
            <a:r>
              <a:rPr lang="en-US" sz="2400" dirty="0"/>
              <a:t>- Includes recommendations  to facilitate each stage of public consultation process</a:t>
            </a:r>
          </a:p>
        </p:txBody>
      </p:sp>
    </p:spTree>
    <p:extLst>
      <p:ext uri="{BB962C8B-B14F-4D97-AF65-F5344CB8AC3E}">
        <p14:creationId xmlns:p14="http://schemas.microsoft.com/office/powerpoint/2010/main" val="2907222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793</Words>
  <Application>Microsoft Office PowerPoint</Application>
  <PresentationFormat>Grand écran</PresentationFormat>
  <Paragraphs>82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Ministry for Public Consultation and Civil Dialogue (MPCCD) Achievements</vt:lpstr>
      <vt:lpstr>Ministry for Public Consultation and Civil Dialogue’s mission</vt:lpstr>
      <vt:lpstr>Ministry for Public Consultation and Civil Dialogue’s Priorities:</vt:lpstr>
      <vt:lpstr>I. Increase transparency of public administration (1) </vt:lpstr>
      <vt:lpstr>I. Increase transparency of public administration (2) </vt:lpstr>
      <vt:lpstr>I. Increase transparency of public administration (3) </vt:lpstr>
      <vt:lpstr>II. Open and effective dialogue with civil society (1)</vt:lpstr>
      <vt:lpstr>II. Open and effective dialogue with civil society (2)</vt:lpstr>
      <vt:lpstr>III. Enhance institutional capacity of ministries and governmental  agencies to practice transparency </vt:lpstr>
      <vt:lpstr>IV. Support nongovernmental organizations to enhance their skills for building a sustainable partnership with the State </vt:lpstr>
      <vt:lpstr>V. Organize  innovative active citizenship campaigns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Luminita</dc:creator>
  <cp:lastModifiedBy>CDCSEM</cp:lastModifiedBy>
  <cp:revision>37</cp:revision>
  <cp:lastPrinted>2016-11-12T18:23:08Z</cp:lastPrinted>
  <dcterms:created xsi:type="dcterms:W3CDTF">2016-11-12T10:57:43Z</dcterms:created>
  <dcterms:modified xsi:type="dcterms:W3CDTF">2017-06-10T07:37:20Z</dcterms:modified>
</cp:coreProperties>
</file>